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3" r:id="rId2"/>
    <p:sldId id="260" r:id="rId3"/>
    <p:sldId id="256" r:id="rId4"/>
    <p:sldId id="257" r:id="rId5"/>
    <p:sldId id="258" r:id="rId6"/>
    <p:sldId id="259" r:id="rId7"/>
    <p:sldId id="264" r:id="rId8"/>
    <p:sldId id="261" r:id="rId9"/>
    <p:sldId id="262" r:id="rId10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020"/>
    <p:restoredTop sz="94669"/>
  </p:normalViewPr>
  <p:slideViewPr>
    <p:cSldViewPr snapToGrid="0" snapToObjects="1">
      <p:cViewPr>
        <p:scale>
          <a:sx n="50" d="100"/>
          <a:sy n="50" d="100"/>
        </p:scale>
        <p:origin x="1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2D338-5503-2745-A3B9-94235F5E7919}" type="datetimeFigureOut">
              <a:rPr lang="en-US" smtClean="0"/>
              <a:t>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43754-14D5-9746-A219-7ABC0203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147305"/>
            <a:ext cx="11041380" cy="1152298"/>
          </a:xfrm>
        </p:spPr>
        <p:txBody>
          <a:bodyPr>
            <a:normAutofit/>
          </a:bodyPr>
          <a:lstStyle>
            <a:lvl1pPr>
              <a:defRPr sz="4600" spc="60" baseline="0">
                <a:latin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60620" y="8928169"/>
            <a:ext cx="2880360" cy="511175"/>
          </a:xfrm>
        </p:spPr>
        <p:txBody>
          <a:bodyPr/>
          <a:lstStyle>
            <a:lvl1pPr algn="ctr">
              <a:defRPr baseline="0">
                <a:latin typeface="Avenir Black" charset="0"/>
              </a:defRPr>
            </a:lvl1pPr>
          </a:lstStyle>
          <a:p>
            <a:fld id="{50990815-81B1-2248-A564-E0653E57C8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80110" y="1469007"/>
            <a:ext cx="11041380" cy="1591446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 smtClean="0"/>
              <a:t>Second </a:t>
            </a:r>
          </a:p>
          <a:p>
            <a:pPr lvl="1"/>
            <a:r>
              <a:rPr lang="en-US" dirty="0" smtClean="0"/>
              <a:t>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98783" y="1232453"/>
            <a:ext cx="13716000" cy="0"/>
          </a:xfrm>
          <a:prstGeom prst="line">
            <a:avLst/>
          </a:prstGeom>
          <a:ln w="666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 baseline="0">
          <a:solidFill>
            <a:schemeClr val="tx1"/>
          </a:solidFill>
          <a:latin typeface="Avenir Book" charset="0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 baseline="0">
          <a:solidFill>
            <a:schemeClr val="tx1"/>
          </a:solidFill>
          <a:latin typeface="Avenir Book" charset="0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 baseline="0">
          <a:solidFill>
            <a:schemeClr val="tx1"/>
          </a:solidFill>
          <a:latin typeface="Avenir Book" charset="0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venir Book" charset="0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799">
            <a:off x="7504880" y="2031847"/>
            <a:ext cx="1376407" cy="13172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53" y="2068162"/>
            <a:ext cx="3492111" cy="13739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92432">
            <a:off x="10793241" y="544004"/>
            <a:ext cx="2098668" cy="13227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219">
            <a:off x="-38385" y="1206098"/>
            <a:ext cx="1732113" cy="131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167" y="1776874"/>
            <a:ext cx="1618647" cy="15294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704" y="1916546"/>
            <a:ext cx="1700492" cy="1199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950" y="121904"/>
            <a:ext cx="10881360" cy="1408747"/>
          </a:xfrm>
        </p:spPr>
        <p:txBody>
          <a:bodyPr/>
          <a:lstStyle/>
          <a:p>
            <a:r>
              <a:rPr lang="en-US" b="1" i="1" dirty="0" smtClean="0">
                <a:latin typeface="Avenir Black Oblique" charset="0"/>
                <a:ea typeface="Avenir Black Oblique" charset="0"/>
                <a:cs typeface="Avenir Black Oblique" charset="0"/>
              </a:rPr>
              <a:t>Design Dash</a:t>
            </a:r>
            <a:endParaRPr lang="en-US" b="1" i="1" dirty="0">
              <a:latin typeface="Avenir Black Oblique" charset="0"/>
              <a:ea typeface="Avenir Black Oblique" charset="0"/>
              <a:cs typeface="Avenir Black Oblique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0030" y="1414033"/>
            <a:ext cx="9601200" cy="135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设计思维步骤和工具的快速体验指南</a:t>
            </a:r>
            <a:endParaRPr lang="en-US" sz="2400" i="1" dirty="0"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8769"/>
            <a:ext cx="12801599" cy="1281029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zh-CN" altLang="en-US" sz="36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稍等！暂时先不要打开！</a:t>
            </a:r>
            <a:endParaRPr lang="en-US" sz="36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973" y="4995583"/>
            <a:ext cx="1989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团队成员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 (3-4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人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)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31654" y="4721492"/>
            <a:ext cx="2121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从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1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-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20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中选择一个</a:t>
            </a:r>
            <a:endParaRPr lang="en-US" altLang="zh-CN" sz="1800" b="1" spc="70" dirty="0" smtClean="0">
              <a:latin typeface="Avenir Black" charset="0"/>
              <a:ea typeface="Avenir Black" charset="0"/>
              <a:cs typeface="Avenir Black" charset="0"/>
            </a:endParaRPr>
          </a:p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喜欢的数字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510446"/>
            <a:ext cx="12801599" cy="1096363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zh-CN" altLang="en-US" sz="2400" b="1" spc="60" dirty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好</a:t>
            </a:r>
            <a:r>
              <a:rPr lang="zh-CN" altLang="en-US" sz="24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了，现在一切准备就绪！</a:t>
            </a:r>
            <a:endParaRPr lang="en-US" sz="24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719" y="5531232"/>
            <a:ext cx="2340000" cy="2340000"/>
            <a:chOff x="430200" y="5531232"/>
            <a:chExt cx="2340000" cy="2340000"/>
          </a:xfrm>
        </p:grpSpPr>
        <p:sp>
          <p:nvSpPr>
            <p:cNvPr id="12" name="Rectangle 11"/>
            <p:cNvSpPr/>
            <p:nvPr/>
          </p:nvSpPr>
          <p:spPr>
            <a:xfrm>
              <a:off x="430200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200" y="6541404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 smtClean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50890" y="5531232"/>
            <a:ext cx="2340003" cy="2340000"/>
            <a:chOff x="2890376" y="5531232"/>
            <a:chExt cx="2340003" cy="2340000"/>
          </a:xfrm>
        </p:grpSpPr>
        <p:sp>
          <p:nvSpPr>
            <p:cNvPr id="15" name="Rectangle 14"/>
            <p:cNvSpPr/>
            <p:nvPr/>
          </p:nvSpPr>
          <p:spPr>
            <a:xfrm>
              <a:off x="2890376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0379" y="6541405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11064" y="5512130"/>
            <a:ext cx="2340002" cy="2340000"/>
            <a:chOff x="5350544" y="5512130"/>
            <a:chExt cx="2340002" cy="2340000"/>
          </a:xfrm>
        </p:grpSpPr>
        <p:sp>
          <p:nvSpPr>
            <p:cNvPr id="16" name="Rectangle 15"/>
            <p:cNvSpPr/>
            <p:nvPr/>
          </p:nvSpPr>
          <p:spPr>
            <a:xfrm>
              <a:off x="5350544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0546" y="654140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116853" y="5512130"/>
            <a:ext cx="2341623" cy="2340000"/>
            <a:chOff x="10116853" y="5512130"/>
            <a:chExt cx="2341623" cy="2340000"/>
          </a:xfrm>
        </p:grpSpPr>
        <p:sp>
          <p:nvSpPr>
            <p:cNvPr id="18" name="Rectangle 17"/>
            <p:cNvSpPr/>
            <p:nvPr/>
          </p:nvSpPr>
          <p:spPr>
            <a:xfrm>
              <a:off x="10116853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8476" y="651963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数字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6282">
            <a:off x="400838" y="7587"/>
            <a:ext cx="2253100" cy="112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90" y="2484707"/>
            <a:ext cx="1004763" cy="61870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571238" y="5512133"/>
            <a:ext cx="2340002" cy="2340000"/>
            <a:chOff x="7810719" y="5512133"/>
            <a:chExt cx="2340002" cy="2340000"/>
          </a:xfrm>
        </p:grpSpPr>
        <p:sp>
          <p:nvSpPr>
            <p:cNvPr id="31" name="Rectangle 30"/>
            <p:cNvSpPr/>
            <p:nvPr/>
          </p:nvSpPr>
          <p:spPr>
            <a:xfrm>
              <a:off x="7810719" y="5512133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10721" y="6541410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姓名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 &amp; </a:t>
              </a:r>
              <a:r>
                <a:rPr lang="zh-CN" altLang="en-US" sz="1400" dirty="0">
                  <a:latin typeface="Avenir Book" charset="0"/>
                  <a:ea typeface="Avenir Book" charset="0"/>
                  <a:cs typeface="Avenir Book" charset="0"/>
                </a:rPr>
                <a:t>标志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你将要</a:t>
            </a:r>
            <a:r>
              <a:rPr lang="zh-CN" altLang="en-US" b="1" dirty="0" smtClean="0"/>
              <a:t>重新设计</a:t>
            </a:r>
            <a:r>
              <a:rPr lang="en-US" dirty="0" smtClean="0"/>
              <a:t>...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0110" y="3162702"/>
            <a:ext cx="4976404" cy="62960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早餐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午餐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晚餐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锻炼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结识新朋友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和老朋友聚会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搬家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 smtClean="0"/>
              <a:t>庆祝自己的生日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睡觉</a:t>
            </a:r>
            <a:endParaRPr lang="en-US" sz="20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2000" dirty="0"/>
              <a:t>听</a:t>
            </a:r>
            <a:r>
              <a:rPr lang="zh-CN" altLang="en-US" sz="2000" dirty="0" smtClean="0"/>
              <a:t>音乐</a:t>
            </a:r>
            <a:endParaRPr lang="en-US" sz="20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714853" y="3162702"/>
            <a:ext cx="4976404" cy="62960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为假期做计划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在机场的体验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自驾游</a:t>
            </a:r>
            <a:endParaRPr lang="en-US" sz="20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在不懂当地语言的国家旅行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学习一</a:t>
            </a:r>
            <a:r>
              <a:rPr lang="zh-CN" altLang="en-US" sz="2000" dirty="0" smtClean="0"/>
              <a:t>种新的语言</a:t>
            </a:r>
            <a:endParaRPr lang="en-US" sz="20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在菜市场买菜</a:t>
            </a:r>
            <a:endParaRPr lang="en-US" sz="20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洗衣服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读新闻</a:t>
            </a:r>
            <a:endParaRPr lang="en-US" sz="20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 smtClean="0"/>
              <a:t>种花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养植物</a:t>
            </a:r>
            <a:endParaRPr lang="en-US" sz="20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1"/>
            </a:pPr>
            <a:r>
              <a:rPr lang="zh-CN" altLang="en-US" sz="2000" dirty="0"/>
              <a:t>按照</a:t>
            </a:r>
            <a:r>
              <a:rPr lang="zh-CN" altLang="en-US" sz="2000" dirty="0" smtClean="0"/>
              <a:t>计划履行目标</a:t>
            </a:r>
            <a:endParaRPr lang="en-US" sz="20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2</a:t>
            </a:fld>
            <a:endParaRPr lang="en-US"/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圈出选择的数字，它就是你的设计挑战的题目！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可能是一个产品，一种体验，一项服务</a:t>
            </a:r>
            <a:r>
              <a:rPr lang="en-US" altLang="zh-CN" dirty="0" smtClean="0"/>
              <a:t>…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84" y="166381"/>
            <a:ext cx="1819728" cy="9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首先了解你的队友们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每个人分享自己有关设计主题的三条趣闻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00925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02311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09385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姓名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&amp; 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标志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3967" y="6504348"/>
            <a:ext cx="257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姓名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&amp; 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标志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Text Placeholder 22"/>
          <p:cNvSpPr txBox="1">
            <a:spLocks/>
          </p:cNvSpPr>
          <p:nvPr/>
        </p:nvSpPr>
        <p:spPr>
          <a:xfrm>
            <a:off x="3480364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3" name="Text Placeholder 22"/>
          <p:cNvSpPr txBox="1">
            <a:spLocks/>
          </p:cNvSpPr>
          <p:nvPr/>
        </p:nvSpPr>
        <p:spPr>
          <a:xfrm>
            <a:off x="3474925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5" name="Oval 44"/>
          <p:cNvSpPr/>
          <p:nvPr/>
        </p:nvSpPr>
        <p:spPr>
          <a:xfrm>
            <a:off x="10008766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03168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904554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11628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姓名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&amp; 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标志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56210" y="6504348"/>
            <a:ext cx="257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姓名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&amp; 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标志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 Placeholder 22"/>
          <p:cNvSpPr txBox="1">
            <a:spLocks/>
          </p:cNvSpPr>
          <p:nvPr/>
        </p:nvSpPr>
        <p:spPr>
          <a:xfrm>
            <a:off x="9482607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35" name="Text Placeholder 22"/>
          <p:cNvSpPr txBox="1">
            <a:spLocks/>
          </p:cNvSpPr>
          <p:nvPr/>
        </p:nvSpPr>
        <p:spPr>
          <a:xfrm>
            <a:off x="9477168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575" y="65313"/>
            <a:ext cx="1513677" cy="11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zh-CN" altLang="en-US" b="1" dirty="0" smtClean="0"/>
              <a:t>观察</a:t>
            </a:r>
            <a:r>
              <a:rPr lang="zh-CN" altLang="en-US" dirty="0" smtClean="0"/>
              <a:t>发现一个新的视角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对另一队伍中的一名成员进行采访，通过</a:t>
            </a:r>
            <a:r>
              <a:rPr lang="en-US" altLang="zh-CN" dirty="0" smtClean="0"/>
              <a:t>TA</a:t>
            </a:r>
            <a:r>
              <a:rPr lang="zh-CN" altLang="en-US" dirty="0" smtClean="0"/>
              <a:t>的叙述重新观察你的设计挑战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51669" y="2700644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便利贴记录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110" y="7461650"/>
            <a:ext cx="7420094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采访小贴士</a:t>
            </a:r>
            <a:endParaRPr lang="en-US" altLang="zh-CN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少说多听，</a:t>
            </a:r>
            <a:r>
              <a:rPr lang="en-US" altLang="zh-CN" sz="1800" dirty="0" smtClean="0">
                <a:latin typeface="Avenir Book" charset="0"/>
                <a:ea typeface="Avenir Book" charset="0"/>
                <a:cs typeface="Avenir Book" charset="0"/>
              </a:rPr>
              <a:t>80%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的时间里让你的采访对象说出</a:t>
            </a:r>
            <a:r>
              <a:rPr lang="en-US" altLang="zh-CN" sz="1800" dirty="0" smtClean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的故事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寻找问题、痛点和挑战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如果发现任何有意思的回答，追问“为什么？“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7608" y="358267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20620" y="47431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9571" y="3060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35934" y="515108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72297" y="320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93632" y="365731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6983" y="437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91" y="355714"/>
            <a:ext cx="886848" cy="5461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008766" y="9030662"/>
            <a:ext cx="379465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0494096" y="9005462"/>
            <a:ext cx="374400" cy="3744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97436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40422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183409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226395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/>
        </p:nvSpPr>
        <p:spPr>
          <a:xfrm>
            <a:off x="10029721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重新</a:t>
            </a:r>
            <a:r>
              <a:rPr lang="zh-CN" altLang="en-US" b="1" dirty="0" smtClean="0"/>
              <a:t>定义</a:t>
            </a:r>
            <a:r>
              <a:rPr lang="zh-CN" altLang="en-US" dirty="0" smtClean="0"/>
              <a:t>你的设计挑战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83975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利用采访得到的信息，重新定义一个以人为中心的设计挑战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0110" y="27459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1669" y="2308760"/>
            <a:ext cx="1623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我们采访了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…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07397" y="275568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705212" y="2322390"/>
            <a:ext cx="193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我们称呼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TA</a:t>
            </a:r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为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…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211" y="3695360"/>
            <a:ext cx="23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画一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幅</a:t>
            </a:r>
            <a:r>
              <a:rPr lang="en-US" altLang="zh-CN" sz="1400" dirty="0" smtClean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的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肖像草图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0110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7001" y="5724525"/>
            <a:ext cx="1761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TA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说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TA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需要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…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99711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694104" y="5724525"/>
            <a:ext cx="722738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但是我们认为真正的问题在于</a:t>
            </a:r>
            <a:r>
              <a:rPr lang="en-US" altLang="zh-CN" sz="1800" b="1" spc="70" dirty="0" smtClean="0">
                <a:latin typeface="Avenir Black" charset="0"/>
                <a:ea typeface="Avenir Black" charset="0"/>
                <a:cs typeface="Avenir Black" charset="0"/>
              </a:rPr>
              <a:t>…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2296" y="3455882"/>
            <a:ext cx="2340000" cy="7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例如：爱干净先生，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</a:p>
          <a:p>
            <a:pPr algn="ctr">
              <a:lnSpc>
                <a:spcPct val="110000"/>
              </a:lnSpc>
            </a:pPr>
            <a:r>
              <a:rPr lang="en-US" altLang="zh-CN" sz="1400" dirty="0" smtClean="0">
                <a:latin typeface="Avenir Book" charset="0"/>
                <a:ea typeface="Avenir Book" charset="0"/>
                <a:cs typeface="Avenir Book" charset="0"/>
              </a:rPr>
              <a:t>DIY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女王</a:t>
            </a:r>
            <a:endParaRPr lang="en-US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日历狂人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0543" y="6960114"/>
            <a:ext cx="23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认为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最主要的问题和痛点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是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什么？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03335" y="6777382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有什么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是你们看到了</a:t>
            </a:r>
            <a:endParaRPr lang="en-US" altLang="zh-CN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但是</a:t>
            </a:r>
            <a:r>
              <a:rPr lang="en-US" altLang="zh-CN" sz="1400" dirty="0" smtClean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没有看到的？</a:t>
            </a:r>
            <a:endParaRPr lang="en-US" sz="1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 smtClean="0">
                <a:latin typeface="Avenir Book" charset="0"/>
                <a:ea typeface="Avenir Book" charset="0"/>
                <a:cs typeface="Avenir Book" charset="0"/>
              </a:rPr>
              <a:t>背后的需求是什么？</a:t>
            </a:r>
            <a:endParaRPr lang="en-US" sz="14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929373" y="9019328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47" y="46422"/>
            <a:ext cx="1172809" cy="11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>
            <a:spLocks noChangeAspect="1"/>
          </p:cNvSpPr>
          <p:nvPr/>
        </p:nvSpPr>
        <p:spPr>
          <a:xfrm>
            <a:off x="10034239" y="9041103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给</a:t>
            </a:r>
            <a:r>
              <a:rPr lang="zh-CN" altLang="en-US" b="1" dirty="0" smtClean="0"/>
              <a:t>点子</a:t>
            </a:r>
            <a:r>
              <a:rPr lang="zh-CN" altLang="en-US" dirty="0" smtClean="0"/>
              <a:t>画个草图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根据重新定义的问题进行创意，并从中选择一个绘制草图</a:t>
            </a:r>
            <a:endParaRPr lang="en-US" dirty="0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1" y="2873831"/>
            <a:ext cx="7806690" cy="59000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7386" y="2873831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1010" y="3467729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有什么</a:t>
            </a:r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是你们看到了</a:t>
            </a:r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但是</a:t>
            </a:r>
            <a:r>
              <a:rPr lang="en-US" altLang="zh-CN" sz="1400" dirty="0">
                <a:latin typeface="Avenir Book" charset="0"/>
                <a:ea typeface="Avenir Book" charset="0"/>
                <a:cs typeface="Avenir Book" charset="0"/>
              </a:rPr>
              <a:t>TA</a:t>
            </a:r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没有看到的？</a:t>
            </a:r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zh-CN" altLang="en-US" sz="1400" dirty="0">
                <a:latin typeface="Avenir Book" charset="0"/>
                <a:ea typeface="Avenir Book" charset="0"/>
                <a:cs typeface="Avenir Book" charset="0"/>
              </a:rPr>
              <a:t>背后的需求是什么？</a:t>
            </a:r>
            <a:endParaRPr lang="en-US" altLang="zh-CN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109" y="2194491"/>
            <a:ext cx="2777491" cy="37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设计挑战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19551" y="2194491"/>
            <a:ext cx="2777491" cy="373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解决方案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358589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81" y="151250"/>
            <a:ext cx="2314139" cy="9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>
            <a:spLocks noChangeAspect="1"/>
          </p:cNvSpPr>
          <p:nvPr/>
        </p:nvSpPr>
        <p:spPr>
          <a:xfrm>
            <a:off x="10038757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为点子创建</a:t>
            </a:r>
            <a:r>
              <a:rPr lang="zh-CN" altLang="en-US" b="1" dirty="0" smtClean="0"/>
              <a:t>原型</a:t>
            </a:r>
            <a:endParaRPr lang="en-US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80110" y="4277521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把你的想法建立出来！使用周围的物品和原料，把点子从无形变得有形！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229">
            <a:off x="11574402" y="122531"/>
            <a:ext cx="890480" cy="852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0110" y="7461650"/>
            <a:ext cx="780669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原型小贴士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不要讨论的太多！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只需要开始动手，然后魔法会发生！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尽量建立一些其他人可以和它发生互动的原型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你可以扮演原型的一部分</a:t>
            </a:r>
            <a:r>
              <a:rPr lang="en-US" altLang="zh-CN" sz="1800" dirty="0" smtClean="0">
                <a:latin typeface="Avenir Book" charset="0"/>
                <a:ea typeface="Avenir Book" charset="0"/>
                <a:cs typeface="Avenir Book" charset="0"/>
              </a:rPr>
              <a:t>——</a:t>
            </a:r>
            <a:r>
              <a:rPr lang="zh-CN" altLang="en-US" sz="1800" dirty="0" smtClean="0">
                <a:latin typeface="Avenir Book" charset="0"/>
                <a:ea typeface="Avenir Book" charset="0"/>
                <a:cs typeface="Avenir Book" charset="0"/>
              </a:rPr>
              <a:t>一个角色，或者一个“聪明“的物体</a:t>
            </a:r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794021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>
            <a:spLocks noChangeAspect="1"/>
          </p:cNvSpPr>
          <p:nvPr/>
        </p:nvSpPr>
        <p:spPr>
          <a:xfrm>
            <a:off x="10043268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测试</a:t>
            </a:r>
            <a:r>
              <a:rPr lang="zh-CN" altLang="en-US" dirty="0" smtClean="0"/>
              <a:t>你的原型</a:t>
            </a:r>
            <a:endParaRPr lang="en-US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把原型交给你的采访对象，</a:t>
            </a:r>
            <a:r>
              <a:rPr lang="en-US" altLang="zh-CN" dirty="0" smtClean="0"/>
              <a:t>TA</a:t>
            </a:r>
            <a:r>
              <a:rPr lang="zh-CN" altLang="en-US" dirty="0" smtClean="0"/>
              <a:t>怎么看？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379029" y="2242457"/>
            <a:ext cx="0" cy="6583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1771" y="5503790"/>
            <a:ext cx="12801600" cy="3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8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10164" y="250594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37279" y="5016615"/>
            <a:ext cx="1143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好的地方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348732" y="5731548"/>
            <a:ext cx="1863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我们遇到的问题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46205" y="502796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不足的地方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77700" y="5721678"/>
            <a:ext cx="1143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spc="70" dirty="0">
                <a:latin typeface="Avenir Black" charset="0"/>
                <a:ea typeface="Avenir Black" charset="0"/>
                <a:cs typeface="Avenir Black" charset="0"/>
              </a:rPr>
              <a:t>新</a:t>
            </a:r>
            <a:r>
              <a:rPr lang="zh-CN" alt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的点子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629" y="2271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622973" y="209807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51438" y="243442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504" y="705479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54597" y="6486294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17855" y="613220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40980" y="644395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2" y="198900"/>
            <a:ext cx="1126894" cy="7946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41" y="4128808"/>
            <a:ext cx="754854" cy="8024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93" y="4201991"/>
            <a:ext cx="684597" cy="7215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21" y="6228294"/>
            <a:ext cx="762745" cy="6758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84" y="6106464"/>
            <a:ext cx="844865" cy="84108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2229447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原型</a:t>
            </a:r>
            <a:r>
              <a:rPr lang="zh-CN" altLang="en-US" b="1" dirty="0" smtClean="0"/>
              <a:t>迭代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110" y="4947404"/>
            <a:ext cx="11355433" cy="16680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zh-CN" altLang="en-US" dirty="0" smtClean="0"/>
              <a:t>最后一步！根据得到的反馈，改进你的原型！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4296">
            <a:off x="10998369" y="1491"/>
            <a:ext cx="1481786" cy="93391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1563780" y="5355680"/>
            <a:ext cx="21437312" cy="42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smtClean="0">
                <a:solidFill>
                  <a:schemeClr val="bg1"/>
                </a:solidFill>
                <a:latin typeface="Avenir Light Oblique" charset="0"/>
                <a:ea typeface="Avenir Light Oblique" charset="0"/>
                <a:cs typeface="Avenir Light Oblique" charset="0"/>
              </a:rPr>
              <a:t>Created 2018 at the HPI School of Design Thinking</a:t>
            </a:r>
            <a:endParaRPr lang="en-US" sz="1400" i="1" dirty="0">
              <a:solidFill>
                <a:schemeClr val="bg1"/>
              </a:solidFill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3829" y="8176904"/>
            <a:ext cx="5924073" cy="151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Created by Molly Wilson at the HPI School of Design Thinking, 2018.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Chinese translation by </a:t>
            </a:r>
            <a:r>
              <a:rPr lang="en-US" sz="1200" i="1" dirty="0" err="1" smtClean="0">
                <a:latin typeface="Avenir Next" charset="0"/>
                <a:ea typeface="Avenir Next" charset="0"/>
                <a:cs typeface="Avenir Next" charset="0"/>
              </a:rPr>
              <a:t>Yani</a:t>
            </a: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 </a:t>
            </a:r>
            <a:r>
              <a:rPr lang="en-US" sz="1200" i="1" dirty="0" err="1" smtClean="0">
                <a:latin typeface="Avenir Next" charset="0"/>
                <a:ea typeface="Avenir Next" charset="0"/>
                <a:cs typeface="Avenir Next" charset="0"/>
              </a:rPr>
              <a:t>Guo</a:t>
            </a:r>
            <a:r>
              <a:rPr lang="en-US" sz="1200" i="1" smtClean="0">
                <a:latin typeface="Avenir Next" charset="0"/>
                <a:ea typeface="Avenir Next" charset="0"/>
                <a:cs typeface="Avenir Next" charset="0"/>
              </a:rPr>
              <a:t> &amp; Cheng Yao.</a:t>
            </a:r>
            <a:endParaRPr lang="en-US" sz="1200" i="1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You are free to use and remix this activity – we encourage it! 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Please credit us, and release all derivative works as Creative Commons.</a:t>
            </a:r>
          </a:p>
          <a:p>
            <a:pPr algn="r">
              <a:lnSpc>
                <a:spcPct val="110000"/>
              </a:lnSpc>
            </a:pPr>
            <a:endParaRPr lang="en-US" sz="1200" i="1" dirty="0" smtClean="0">
              <a:latin typeface="Avenir Next" charset="0"/>
              <a:ea typeface="Avenir Next" charset="0"/>
              <a:cs typeface="Avenir Next" charset="0"/>
            </a:endParaRPr>
          </a:p>
          <a:p>
            <a:pPr algn="r">
              <a:lnSpc>
                <a:spcPct val="110000"/>
              </a:lnSpc>
            </a:pPr>
            <a:r>
              <a:rPr lang="zh-CN" altLang="en-US" sz="1200" i="1" dirty="0">
                <a:latin typeface="Avenir Next" charset="0"/>
                <a:ea typeface="Avenir Next" charset="0"/>
                <a:cs typeface="Avenir Next" charset="0"/>
              </a:rPr>
              <a:t>中文</a:t>
            </a:r>
            <a:r>
              <a:rPr lang="zh-CN" altLang="en-US" sz="1200" i="1" dirty="0" smtClean="0">
                <a:latin typeface="Avenir Next" charset="0"/>
                <a:ea typeface="Avenir Next" charset="0"/>
                <a:cs typeface="Avenir Next" charset="0"/>
              </a:rPr>
              <a:t>翻译 </a:t>
            </a:r>
            <a:r>
              <a:rPr lang="en-US" altLang="zh-CN" sz="1200" i="1" dirty="0" smtClean="0">
                <a:latin typeface="Avenir Next" charset="0"/>
                <a:ea typeface="Avenir Next" charset="0"/>
                <a:cs typeface="Avenir Next" charset="0"/>
              </a:rPr>
              <a:t>- </a:t>
            </a:r>
            <a:r>
              <a:rPr lang="zh-CN" altLang="en-US" sz="1200" i="1" dirty="0" smtClean="0">
                <a:latin typeface="Avenir Next" charset="0"/>
                <a:ea typeface="Avenir Next" charset="0"/>
                <a:cs typeface="Avenir Next" charset="0"/>
              </a:rPr>
              <a:t>郭垭霓 </a:t>
            </a:r>
            <a:r>
              <a:rPr lang="en-US" altLang="zh-CN" sz="1200" i="1" dirty="0">
                <a:latin typeface="Avenir Next" charset="0"/>
                <a:ea typeface="Avenir Next" charset="0"/>
                <a:cs typeface="Avenir Next" charset="0"/>
              </a:rPr>
              <a:t>at the HPI School of Design Thinking, 2018.</a:t>
            </a:r>
          </a:p>
          <a:p>
            <a:pPr algn="r">
              <a:lnSpc>
                <a:spcPct val="110000"/>
              </a:lnSpc>
            </a:pPr>
            <a:endParaRPr lang="en-US" sz="1200" i="1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4812</TotalTime>
  <Words>851</Words>
  <Application>Microsoft Macintosh PowerPoint</Application>
  <PresentationFormat>A3 Paper (297x420 mm)</PresentationFormat>
  <Paragraphs>121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Avenir Black</vt:lpstr>
      <vt:lpstr>Avenir Black Oblique</vt:lpstr>
      <vt:lpstr>Avenir Book</vt:lpstr>
      <vt:lpstr>Avenir Heavy</vt:lpstr>
      <vt:lpstr>Avenir Light Oblique</vt:lpstr>
      <vt:lpstr>Avenir Next</vt:lpstr>
      <vt:lpstr>Calibri</vt:lpstr>
      <vt:lpstr>等线</vt:lpstr>
      <vt:lpstr>等线 Light</vt:lpstr>
      <vt:lpstr>Office Theme</vt:lpstr>
      <vt:lpstr>Design Dash</vt:lpstr>
      <vt:lpstr>你将要重新设计... </vt:lpstr>
      <vt:lpstr>首先了解你的队友们</vt:lpstr>
      <vt:lpstr>通过观察发现一个新的视角</vt:lpstr>
      <vt:lpstr>重新定义你的设计挑战</vt:lpstr>
      <vt:lpstr>给点子画个草图</vt:lpstr>
      <vt:lpstr>为点子创建原型</vt:lpstr>
      <vt:lpstr>测试你的原型</vt:lpstr>
      <vt:lpstr>原型迭代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</dc:title>
  <dc:creator>molly wilson</dc:creator>
  <cp:lastModifiedBy>molly wilson</cp:lastModifiedBy>
  <cp:revision>42</cp:revision>
  <cp:lastPrinted>2018-01-23T13:48:00Z</cp:lastPrinted>
  <dcterms:created xsi:type="dcterms:W3CDTF">2018-01-09T10:27:19Z</dcterms:created>
  <dcterms:modified xsi:type="dcterms:W3CDTF">2018-01-23T17:23:20Z</dcterms:modified>
</cp:coreProperties>
</file>